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3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325" r:id="rId2"/>
    <p:sldId id="312" r:id="rId3"/>
    <p:sldId id="313" r:id="rId4"/>
    <p:sldId id="314" r:id="rId5"/>
    <p:sldId id="315" r:id="rId6"/>
    <p:sldId id="316" r:id="rId7"/>
    <p:sldId id="257" r:id="rId8"/>
    <p:sldId id="332" r:id="rId9"/>
    <p:sldId id="333" r:id="rId10"/>
    <p:sldId id="334" r:id="rId11"/>
    <p:sldId id="335" r:id="rId12"/>
    <p:sldId id="304" r:id="rId13"/>
    <p:sldId id="284" r:id="rId14"/>
    <p:sldId id="285" r:id="rId15"/>
    <p:sldId id="286" r:id="rId16"/>
    <p:sldId id="287" r:id="rId17"/>
    <p:sldId id="307" r:id="rId18"/>
    <p:sldId id="308" r:id="rId19"/>
    <p:sldId id="292" r:id="rId20"/>
    <p:sldId id="317" r:id="rId21"/>
    <p:sldId id="318" r:id="rId22"/>
    <p:sldId id="310" r:id="rId23"/>
    <p:sldId id="319" r:id="rId24"/>
    <p:sldId id="326" r:id="rId25"/>
    <p:sldId id="327" r:id="rId26"/>
    <p:sldId id="328" r:id="rId27"/>
    <p:sldId id="329" r:id="rId28"/>
    <p:sldId id="330" r:id="rId29"/>
    <p:sldId id="336" r:id="rId30"/>
    <p:sldId id="301" r:id="rId31"/>
    <p:sldId id="302" r:id="rId32"/>
    <p:sldId id="303" r:id="rId33"/>
    <p:sldId id="323" r:id="rId34"/>
    <p:sldId id="324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1E41"/>
    <a:srgbClr val="5C4A26"/>
    <a:srgbClr val="D2D0B5"/>
    <a:srgbClr val="BBBC8A"/>
    <a:srgbClr val="445464"/>
    <a:srgbClr val="CF8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601" autoAdjust="0"/>
  </p:normalViewPr>
  <p:slideViewPr>
    <p:cSldViewPr snapToGrid="0">
      <p:cViewPr varScale="1">
        <p:scale>
          <a:sx n="77" d="100"/>
          <a:sy n="77" d="100"/>
        </p:scale>
        <p:origin x="8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A5976-A38C-4E2F-BFE3-DC9D2C7E450E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8268E-AA8D-43F7-987C-B4367B7F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15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1983633-D44F-48D7-83DD-BD8FC2EAC723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E9FEF1-0A5B-4872-823A-015AABA6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4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174-FB14-47D4-A653-B02DB3768BD2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14624" y="2051915"/>
            <a:ext cx="9090515" cy="23701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rgbClr val="8B1E41"/>
                </a:solidFill>
                <a:latin typeface="Rubik" panose="02000604000000020004" pitchFamily="2" charset="-79"/>
                <a:cs typeface="Rubik" panose="02000604000000020004" pitchFamily="2" charset="-79"/>
              </a:defRPr>
            </a:lvl1pPr>
          </a:lstStyle>
          <a:p>
            <a:pPr lvl="0"/>
            <a:r>
              <a:rPr lang="en-US" dirty="0" smtClean="0"/>
              <a:t>Welcome</a:t>
            </a:r>
          </a:p>
          <a:p>
            <a:pPr lvl="0"/>
            <a:r>
              <a:rPr lang="en-US" dirty="0" smtClean="0"/>
              <a:t>Begin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7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43200" y="1285875"/>
            <a:ext cx="8599616" cy="489109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SzPct val="160000"/>
              <a:buFontTx/>
              <a:buBlip>
                <a:blip r:embed="rId3"/>
              </a:buBlip>
              <a:defRPr sz="2800">
                <a:solidFill>
                  <a:srgbClr val="5C4A26"/>
                </a:solidFill>
                <a:latin typeface="Rubik Medium" panose="02000604000000020004" pitchFamily="2" charset="-79"/>
                <a:cs typeface="Rubik Medium" panose="02000604000000020004" pitchFamily="2" charset="-79"/>
              </a:defRPr>
            </a:lvl1pPr>
            <a:lvl2pPr marL="914400" indent="-457200">
              <a:lnSpc>
                <a:spcPct val="150000"/>
              </a:lnSpc>
              <a:buClr>
                <a:srgbClr val="8B1E41"/>
              </a:buClr>
              <a:buSzPct val="160000"/>
              <a:defRPr sz="2400">
                <a:solidFill>
                  <a:srgbClr val="5C4A26"/>
                </a:solidFill>
                <a:latin typeface="Rubik Medium" panose="02000604000000020004" pitchFamily="2" charset="-79"/>
                <a:cs typeface="Rubik Medium" panose="02000604000000020004" pitchFamily="2" charset="-79"/>
              </a:defRPr>
            </a:lvl2pPr>
            <a:lvl3pPr marL="1371600" indent="-457200">
              <a:buClr>
                <a:srgbClr val="8B1E41"/>
              </a:buClr>
              <a:buSzPct val="125000"/>
              <a:buFont typeface="Courier New" panose="02070309020205020404" pitchFamily="49" charset="0"/>
              <a:buChar char="o"/>
              <a:defRPr sz="2000">
                <a:solidFill>
                  <a:srgbClr val="5C4A26"/>
                </a:solidFill>
                <a:latin typeface="Rubik Medium" panose="02000604000000020004" pitchFamily="2" charset="-79"/>
                <a:cs typeface="Rubik Medium" panose="02000604000000020004" pitchFamily="2" charset="-79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2000">
                <a:solidFill>
                  <a:srgbClr val="5C4A26"/>
                </a:solidFill>
                <a:latin typeface="Rubik Medium" panose="02000604000000020004" pitchFamily="2" charset="-79"/>
                <a:cs typeface="Rubik Medium" panose="02000604000000020004" pitchFamily="2" charset="-79"/>
              </a:defRPr>
            </a:lvl4pPr>
            <a:lvl5pPr>
              <a:defRPr sz="3000">
                <a:latin typeface="Rubik" panose="02000604000000020004" pitchFamily="2" charset="-79"/>
                <a:cs typeface="Rubik" panose="02000604000000020004" pitchFamily="2" charset="-79"/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Click to add text</a:t>
            </a:r>
          </a:p>
          <a:p>
            <a:pPr lvl="2"/>
            <a:r>
              <a:rPr lang="en-US" dirty="0" smtClean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174-FB14-47D4-A653-B02DB3768BD2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649347" y="588966"/>
            <a:ext cx="7704454" cy="432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CF8B2A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9305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19475" y="2091121"/>
            <a:ext cx="8001000" cy="2852737"/>
          </a:xfrm>
          <a:prstGeom prst="rect">
            <a:avLst/>
          </a:prstGeom>
        </p:spPr>
        <p:txBody>
          <a:bodyPr anchor="t"/>
          <a:lstStyle>
            <a:lvl1pPr>
              <a:defRPr sz="8000" b="1" baseline="0">
                <a:solidFill>
                  <a:srgbClr val="CF8B2A"/>
                </a:solidFill>
                <a:latin typeface="Rubik" panose="02000604000000020004" pitchFamily="2" charset="-79"/>
                <a:cs typeface="Rubik" panose="02000604000000020004" pitchFamily="2" charset="-79"/>
              </a:defRPr>
            </a:lvl1pPr>
          </a:lstStyle>
          <a:p>
            <a:r>
              <a:rPr lang="en-US" dirty="0" err="1" smtClean="0"/>
              <a:t>Verum</a:t>
            </a:r>
            <a:r>
              <a:rPr lang="en-US" dirty="0" smtClean="0"/>
              <a:t> </a:t>
            </a:r>
            <a:r>
              <a:rPr lang="en-US" dirty="0" err="1" smtClean="0"/>
              <a:t>culla</a:t>
            </a:r>
            <a:r>
              <a:rPr lang="en-US" dirty="0" smtClean="0"/>
              <a:t> </a:t>
            </a:r>
            <a:r>
              <a:rPr lang="en-US" dirty="0" err="1" smtClean="0"/>
              <a:t>maio</a:t>
            </a:r>
            <a:r>
              <a:rPr lang="en-US" dirty="0" smtClean="0"/>
              <a:t> </a:t>
            </a:r>
            <a:r>
              <a:rPr lang="en-US" dirty="0" err="1" smtClean="0"/>
              <a:t>blaceat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49346" y="588966"/>
            <a:ext cx="7771129" cy="432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CF8B2A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174-FB14-47D4-A653-B02DB3768BD2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6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1800" y="1466217"/>
            <a:ext cx="83820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8B1E41"/>
                </a:solidFill>
                <a:latin typeface="Rubik" panose="02000604000000020004" pitchFamily="2" charset="-79"/>
                <a:cs typeface="Rubik" panose="02000604000000020004" pitchFamily="2" charset="-79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174-FB14-47D4-A653-B02DB3768BD2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5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174-FB14-47D4-A653-B02DB3768BD2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2352675" y="2040730"/>
            <a:ext cx="90011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>
              <a:solidFill>
                <a:srgbClr val="8B1E41"/>
              </a:solidFill>
              <a:latin typeface="Nexa Bold" panose="02000000000000000000" pitchFamily="50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4271" y="579441"/>
            <a:ext cx="9175749" cy="432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CF8B2A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8086725" y="5551425"/>
            <a:ext cx="3152775" cy="6351"/>
          </a:xfrm>
          <a:prstGeom prst="line">
            <a:avLst/>
          </a:prstGeom>
          <a:ln w="25400">
            <a:solidFill>
              <a:srgbClr val="5C4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5051425" y="5557776"/>
            <a:ext cx="3035300" cy="0"/>
          </a:xfrm>
          <a:prstGeom prst="line">
            <a:avLst/>
          </a:prstGeom>
          <a:ln w="25400">
            <a:solidFill>
              <a:srgbClr val="5C4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551425"/>
            <a:ext cx="5062764" cy="6351"/>
          </a:xfrm>
          <a:prstGeom prst="line">
            <a:avLst/>
          </a:prstGeom>
          <a:ln w="25400">
            <a:solidFill>
              <a:srgbClr val="5C4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2027464" y="1323955"/>
            <a:ext cx="9175749" cy="1259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aseline="0">
                <a:solidFill>
                  <a:srgbClr val="8B1E41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/>
          </p:nvPr>
        </p:nvSpPr>
        <p:spPr>
          <a:xfrm>
            <a:off x="8086725" y="4102120"/>
            <a:ext cx="3023961" cy="1431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>
                <a:solidFill>
                  <a:srgbClr val="5C4A26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7"/>
          </p:nvPr>
        </p:nvSpPr>
        <p:spPr>
          <a:xfrm>
            <a:off x="5051425" y="4099316"/>
            <a:ext cx="3023961" cy="1431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>
                <a:solidFill>
                  <a:srgbClr val="5C4A26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29" name="Text Placeholder 2"/>
          <p:cNvSpPr>
            <a:spLocks noGrp="1"/>
          </p:cNvSpPr>
          <p:nvPr>
            <p:ph type="body" idx="13"/>
          </p:nvPr>
        </p:nvSpPr>
        <p:spPr>
          <a:xfrm>
            <a:off x="2027464" y="4101362"/>
            <a:ext cx="3023961" cy="1431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>
                <a:solidFill>
                  <a:srgbClr val="5C4A26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34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0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8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D174-FB14-47D4-A653-B02DB3768BD2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9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hyperlink" Target="http://www.fafsa.ed.gov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371473" y="2393159"/>
            <a:ext cx="8442048" cy="1840911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 panose="02000000000000000000"/>
              </a:rPr>
              <a:t>Early Enrollment at Thaddeus Stevens College</a:t>
            </a:r>
            <a:endParaRPr lang="en-US" sz="7200" dirty="0">
              <a:latin typeface="Roboto" panose="0200000000000000000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6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76"/>
    </mc:Choice>
    <mc:Fallback>
      <p:transition spd="slow" advTm="26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xfrm>
            <a:off x="7844475" y="800101"/>
            <a:ext cx="4238626" cy="5176032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5C4A26"/>
              </a:solidFill>
              <a:latin typeface="Roboto" panose="0200000000000000000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5C4A26"/>
              </a:solidFill>
              <a:latin typeface="Roboto" panose="02000000000000000000"/>
              <a:cs typeface="Tahoma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672524" y="800101"/>
            <a:ext cx="4343400" cy="6057899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SzPct val="160000"/>
              <a:buFontTx/>
              <a:buBlip>
                <a:blip r:embed="rId4"/>
              </a:buBlip>
              <a:defRPr sz="28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1pPr>
            <a:lvl2pPr marL="914400" indent="-4572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8B1E41"/>
              </a:buClr>
              <a:buSzPct val="160000"/>
              <a:buFont typeface="Arial" panose="020B0604020202020204" pitchFamily="34" charset="0"/>
              <a:buChar char="•"/>
              <a:defRPr sz="24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1E41"/>
              </a:buClr>
              <a:buSzPct val="125000"/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Roboto" panose="02000000000000000000"/>
              <a:cs typeface="Tahoma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28600" y="2085975"/>
            <a:ext cx="8477250" cy="37623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Cabinetmaking and Wood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Carpentry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Heating, Ventilation, Air Conditioning &amp; Refrigeration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Masonry Construction Tech</a:t>
            </a: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Plumbing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Residential Remodeling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 Electrical Construction and Maintenance (9-month certificate)</a:t>
            </a:r>
            <a:endParaRPr lang="en-US" sz="2400" b="0" dirty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b="0" dirty="0" smtClean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476375" y="1096648"/>
            <a:ext cx="5057776" cy="4321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smtClean="0">
                <a:latin typeface="Roboto" panose="02000000000000000000"/>
              </a:rPr>
              <a:t>BUILD</a:t>
            </a:r>
            <a:endParaRPr lang="en-US" sz="4400" dirty="0">
              <a:latin typeface="Roboto" panose="0200000000000000000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4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89"/>
    </mc:Choice>
    <mc:Fallback>
      <p:transition spd="slow" advTm="2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xfrm>
            <a:off x="7844475" y="800101"/>
            <a:ext cx="4238626" cy="5176032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5C4A26"/>
              </a:solidFill>
              <a:latin typeface="Roboto" panose="0200000000000000000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5C4A26"/>
              </a:solidFill>
              <a:latin typeface="Roboto" panose="02000000000000000000"/>
              <a:cs typeface="Tahoma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110926" y="2019299"/>
            <a:ext cx="5972175" cy="5534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Graphic </a:t>
            </a: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Communications and Printing </a:t>
            </a: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Water </a:t>
            </a: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Environmental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b="0" dirty="0" smtClean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b="0" dirty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b="0" dirty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0" dirty="0" smtClean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219200" y="996637"/>
            <a:ext cx="5057776" cy="4321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smtClean="0">
                <a:latin typeface="Roboto" panose="02000000000000000000"/>
              </a:rPr>
              <a:t>CREATE</a:t>
            </a:r>
            <a:endParaRPr lang="en-US" sz="4400" dirty="0">
              <a:latin typeface="Roboto" panose="0200000000000000000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66725" y="2019300"/>
            <a:ext cx="5972175" cy="5534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Architectural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Business </a:t>
            </a: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Administration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Computer &amp; Network Systems Administration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Computer Software Engineering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Electrical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Electronic Engineering </a:t>
            </a: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Electro Mechanical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Engineering CAD Technology</a:t>
            </a:r>
          </a:p>
          <a:p>
            <a:pPr>
              <a:lnSpc>
                <a:spcPct val="100000"/>
              </a:lnSpc>
            </a:pPr>
            <a:endParaRPr lang="en-US" sz="2400" b="0" dirty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b="0" dirty="0" smtClean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b="0" dirty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b="0" dirty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0" dirty="0" smtClean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81"/>
    </mc:Choice>
    <mc:Fallback>
      <p:transition spd="slow" advTm="23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1750" y="1285875"/>
            <a:ext cx="5276850" cy="542925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Roboto"/>
              </a:rPr>
              <a:t>Two year time frame</a:t>
            </a:r>
          </a:p>
          <a:p>
            <a:pPr lvl="1"/>
            <a:r>
              <a:rPr lang="en-US" sz="2000" dirty="0" smtClean="0">
                <a:latin typeface="Roboto"/>
              </a:rPr>
              <a:t>Associate’s of Applied Science</a:t>
            </a:r>
          </a:p>
          <a:p>
            <a:pPr marL="457200" lvl="1" indent="0">
              <a:buNone/>
            </a:pPr>
            <a:endParaRPr lang="en-US" sz="2000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Full time</a:t>
            </a:r>
          </a:p>
          <a:p>
            <a:pPr lvl="1"/>
            <a:r>
              <a:rPr lang="en-US" sz="2000" dirty="0" smtClean="0">
                <a:latin typeface="Roboto"/>
              </a:rPr>
              <a:t>Monday – Friday</a:t>
            </a:r>
          </a:p>
          <a:p>
            <a:pPr marL="457200" lvl="1" indent="0">
              <a:buNone/>
            </a:pPr>
            <a:endParaRPr lang="en-US" sz="2000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Day time</a:t>
            </a:r>
          </a:p>
          <a:p>
            <a:pPr lvl="1"/>
            <a:r>
              <a:rPr lang="en-US" sz="2000" dirty="0" smtClean="0">
                <a:latin typeface="Roboto"/>
              </a:rPr>
              <a:t>Classes occur between 7:30 a.m. and 4:30 p.m.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49322" y="49371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About Our Programs</a:t>
            </a:r>
            <a:endParaRPr lang="en-US" sz="36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7639050" y="1285875"/>
            <a:ext cx="5105400" cy="542925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SzPct val="160000"/>
              <a:buFontTx/>
              <a:buBlip>
                <a:blip r:embed="rId4"/>
              </a:buBlip>
              <a:defRPr sz="28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1pPr>
            <a:lvl2pPr marL="914400" indent="-4572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8B1E41"/>
              </a:buClr>
              <a:buSzPct val="160000"/>
              <a:buFont typeface="Arial" panose="020B0604020202020204" pitchFamily="34" charset="0"/>
              <a:buChar char="•"/>
              <a:defRPr sz="24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1E41"/>
              </a:buClr>
              <a:buSzPct val="125000"/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Roboto"/>
              </a:rPr>
              <a:t>Hands on</a:t>
            </a:r>
          </a:p>
          <a:p>
            <a:pPr marL="0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Small class size</a:t>
            </a:r>
          </a:p>
          <a:p>
            <a:pPr lvl="1"/>
            <a:r>
              <a:rPr lang="en-US" sz="2000" dirty="0" smtClean="0">
                <a:latin typeface="Roboto"/>
              </a:rPr>
              <a:t>25 students per program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18"/>
    </mc:Choice>
    <mc:Fallback>
      <p:transition spd="slow" advTm="7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21" y="1285875"/>
            <a:ext cx="6798246" cy="4891088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5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44"/>
    </mc:Choice>
    <mc:Fallback>
      <p:transition spd="slow" advTm="9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1403075" y="3651286"/>
            <a:ext cx="9090515" cy="2370138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 panose="02000000000000000000"/>
              </a:rPr>
              <a:t>Life after Stevens</a:t>
            </a:r>
            <a:endParaRPr lang="en-US" sz="7200" dirty="0">
              <a:latin typeface="Roboto" panose="0200000000000000000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8"/>
    </mc:Choice>
    <mc:Fallback>
      <p:transition spd="slow" advTm="12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285875"/>
            <a:ext cx="8599616" cy="535346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Roboto"/>
              </a:rPr>
              <a:t>Career</a:t>
            </a:r>
          </a:p>
          <a:p>
            <a:pPr lvl="1"/>
            <a:r>
              <a:rPr lang="en-US" dirty="0" smtClean="0">
                <a:latin typeface="Roboto"/>
              </a:rPr>
              <a:t>2 year time frame</a:t>
            </a:r>
          </a:p>
          <a:p>
            <a:pPr lvl="1"/>
            <a:r>
              <a:rPr lang="en-US" dirty="0" smtClean="0">
                <a:latin typeface="Roboto"/>
              </a:rPr>
              <a:t>Prepared in class</a:t>
            </a:r>
          </a:p>
          <a:p>
            <a:pPr lvl="1"/>
            <a:r>
              <a:rPr lang="en-US" dirty="0" smtClean="0">
                <a:latin typeface="Roboto"/>
              </a:rPr>
              <a:t>Industry connection </a:t>
            </a:r>
          </a:p>
          <a:p>
            <a:pPr marL="457200" lvl="1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Other Institutions</a:t>
            </a:r>
          </a:p>
          <a:p>
            <a:pPr lvl="1"/>
            <a:r>
              <a:rPr lang="en-US" dirty="0" smtClean="0">
                <a:latin typeface="Roboto"/>
              </a:rPr>
              <a:t>Middle States accreditation</a:t>
            </a:r>
          </a:p>
          <a:p>
            <a:pPr lvl="1"/>
            <a:r>
              <a:rPr lang="en-US" dirty="0" smtClean="0">
                <a:latin typeface="Roboto"/>
              </a:rPr>
              <a:t>Articulations</a:t>
            </a:r>
          </a:p>
          <a:p>
            <a:pPr lvl="1"/>
            <a:r>
              <a:rPr lang="en-US" dirty="0" smtClean="0">
                <a:latin typeface="Roboto"/>
              </a:rPr>
              <a:t>Transferring </a:t>
            </a:r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7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28"/>
    </mc:Choice>
    <mc:Fallback>
      <p:transition spd="slow" advTm="6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96% job placement</a:t>
            </a:r>
          </a:p>
          <a:p>
            <a:pPr lvl="1"/>
            <a:r>
              <a:rPr lang="en-US" dirty="0" smtClean="0">
                <a:latin typeface="Roboto"/>
              </a:rPr>
              <a:t>6.6 jobs/graduate</a:t>
            </a:r>
          </a:p>
          <a:p>
            <a:pPr marL="457200" lvl="1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Yearly career fair</a:t>
            </a:r>
          </a:p>
          <a:p>
            <a:pPr marL="0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Internships</a:t>
            </a:r>
            <a:r>
              <a:rPr lang="en-US" dirty="0">
                <a:latin typeface="Roboto"/>
              </a:rPr>
              <a:t>	</a:t>
            </a:r>
            <a:endParaRPr lang="en-US" dirty="0" smtClean="0">
              <a:latin typeface="Roboto"/>
            </a:endParaRPr>
          </a:p>
          <a:p>
            <a:pPr lvl="1"/>
            <a:r>
              <a:rPr lang="en-US" dirty="0" smtClean="0">
                <a:latin typeface="Roboto"/>
              </a:rPr>
              <a:t>99% paid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Careers after TSCT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6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81"/>
    </mc:Choice>
    <mc:Fallback>
      <p:transition spd="slow" advTm="73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285875"/>
            <a:ext cx="8599616" cy="531495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Roboto"/>
              </a:rPr>
              <a:t>Electrical</a:t>
            </a:r>
          </a:p>
          <a:p>
            <a:r>
              <a:rPr lang="en-US" dirty="0" smtClean="0">
                <a:latin typeface="Roboto"/>
              </a:rPr>
              <a:t>Electro-Mechanical</a:t>
            </a:r>
          </a:p>
          <a:p>
            <a:r>
              <a:rPr lang="en-US" dirty="0" smtClean="0">
                <a:latin typeface="Roboto"/>
              </a:rPr>
              <a:t>Engineering CAD</a:t>
            </a:r>
          </a:p>
          <a:p>
            <a:r>
              <a:rPr lang="en-US" dirty="0" smtClean="0">
                <a:latin typeface="Roboto"/>
              </a:rPr>
              <a:t>HVAC-R</a:t>
            </a:r>
          </a:p>
          <a:p>
            <a:r>
              <a:rPr lang="en-US" dirty="0" smtClean="0">
                <a:latin typeface="Roboto"/>
              </a:rPr>
              <a:t>Computer Integrated Machining</a:t>
            </a:r>
          </a:p>
          <a:p>
            <a:r>
              <a:rPr lang="en-US" dirty="0" smtClean="0">
                <a:latin typeface="Roboto"/>
              </a:rPr>
              <a:t>Metals Fabrication and Welding</a:t>
            </a:r>
          </a:p>
          <a:p>
            <a:r>
              <a:rPr lang="en-US" dirty="0" smtClean="0">
                <a:latin typeface="Roboto"/>
              </a:rPr>
              <a:t>Welding</a:t>
            </a:r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87422" y="446091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Heavily Recruited Programs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7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61"/>
    </mc:Choice>
    <mc:Fallback>
      <p:transition spd="slow" advTm="3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Roboto"/>
              </a:rPr>
              <a:t>Computer Integrated Machining</a:t>
            </a:r>
          </a:p>
          <a:p>
            <a:pPr lvl="1"/>
            <a:r>
              <a:rPr lang="en-US" dirty="0" smtClean="0">
                <a:latin typeface="Roboto"/>
              </a:rPr>
              <a:t>$43,000/year</a:t>
            </a:r>
          </a:p>
          <a:p>
            <a:r>
              <a:rPr lang="en-US" dirty="0" smtClean="0">
                <a:latin typeface="Roboto"/>
              </a:rPr>
              <a:t>Electro-Mechanical Technology</a:t>
            </a:r>
          </a:p>
          <a:p>
            <a:pPr lvl="1"/>
            <a:r>
              <a:rPr lang="en-US" dirty="0" smtClean="0">
                <a:latin typeface="Roboto"/>
              </a:rPr>
              <a:t>$47,500/year</a:t>
            </a:r>
          </a:p>
          <a:p>
            <a:r>
              <a:rPr lang="en-US" dirty="0" smtClean="0">
                <a:latin typeface="Roboto"/>
              </a:rPr>
              <a:t>Water Environmental</a:t>
            </a:r>
          </a:p>
          <a:p>
            <a:pPr lvl="1"/>
            <a:r>
              <a:rPr lang="en-US" dirty="0" smtClean="0">
                <a:latin typeface="Roboto"/>
              </a:rPr>
              <a:t>$47,500/year</a:t>
            </a:r>
          </a:p>
          <a:p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00869" y="439879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Starting Salaries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13"/>
    </mc:Choice>
    <mc:Fallback>
      <p:transition spd="slow" advTm="6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623681" y="3404466"/>
            <a:ext cx="9090515" cy="2370138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 panose="02000000000000000000"/>
              </a:rPr>
              <a:t>The Cost and Financial Aid</a:t>
            </a:r>
            <a:endParaRPr lang="en-US" sz="7200" dirty="0">
              <a:latin typeface="Roboto" panose="0200000000000000000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1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1"/>
    </mc:Choice>
    <mc:Fallback>
      <p:transition spd="slow" advTm="8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Roboto" panose="02000000000000000000"/>
              </a:rPr>
              <a:t>Senior year = Freshmen year of college</a:t>
            </a:r>
          </a:p>
          <a:p>
            <a:pPr marL="0" indent="0">
              <a:buNone/>
            </a:pPr>
            <a:endParaRPr lang="en-US" sz="3200" dirty="0" smtClean="0">
              <a:latin typeface="Roboto" panose="02000000000000000000"/>
            </a:endParaRPr>
          </a:p>
          <a:p>
            <a:r>
              <a:rPr lang="en-US" sz="3200" dirty="0" smtClean="0">
                <a:latin typeface="Roboto" panose="02000000000000000000"/>
              </a:rPr>
              <a:t>All classes taken at Thaddeus Stevens.</a:t>
            </a:r>
          </a:p>
          <a:p>
            <a:pPr marL="0" indent="0">
              <a:buNone/>
            </a:pPr>
            <a:endParaRPr lang="en-US" sz="3200" dirty="0" smtClean="0">
              <a:latin typeface="Roboto" panose="02000000000000000000"/>
            </a:endParaRPr>
          </a:p>
          <a:p>
            <a:r>
              <a:rPr lang="en-US" sz="3200" dirty="0" smtClean="0">
                <a:latin typeface="Roboto" panose="02000000000000000000"/>
              </a:rPr>
              <a:t>Apply during junior year.</a:t>
            </a:r>
            <a:endParaRPr lang="en-US" sz="3200" dirty="0">
              <a:latin typeface="Roboto" panose="0200000000000000000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716022" y="465141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What is early enrollment?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9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42"/>
    </mc:Choice>
    <mc:Fallback>
      <p:transition spd="slow" advTm="4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" panose="02000000000000000000"/>
              </a:rPr>
              <a:t>Standard tuition = $8,400/year</a:t>
            </a:r>
          </a:p>
          <a:p>
            <a:pPr marL="0" indent="0">
              <a:buNone/>
            </a:pPr>
            <a:endParaRPr lang="en-US" dirty="0" smtClean="0">
              <a:latin typeface="Roboto" panose="02000000000000000000"/>
            </a:endParaRPr>
          </a:p>
          <a:p>
            <a:r>
              <a:rPr lang="en-US" dirty="0" smtClean="0">
                <a:latin typeface="Roboto" panose="02000000000000000000"/>
              </a:rPr>
              <a:t>Early enrollment tuition = $4,200/year</a:t>
            </a:r>
          </a:p>
          <a:p>
            <a:endParaRPr lang="en-US" dirty="0">
              <a:latin typeface="Roboto" panose="02000000000000000000"/>
            </a:endParaRPr>
          </a:p>
          <a:p>
            <a:pPr marL="0" indent="0" algn="ctr">
              <a:buNone/>
            </a:pPr>
            <a:r>
              <a:rPr lang="en-US" dirty="0" smtClean="0">
                <a:latin typeface="Roboto" panose="02000000000000000000"/>
              </a:rPr>
              <a:t>Early enrollment tuition is </a:t>
            </a:r>
            <a:r>
              <a:rPr lang="en-US" b="1" u="sng" dirty="0" smtClean="0">
                <a:latin typeface="Roboto" panose="02000000000000000000"/>
              </a:rPr>
              <a:t>50%</a:t>
            </a:r>
            <a:r>
              <a:rPr lang="en-US" dirty="0" smtClean="0">
                <a:latin typeface="Roboto" panose="02000000000000000000"/>
              </a:rPr>
              <a:t> of the standard tuition rate.</a:t>
            </a:r>
            <a:endParaRPr lang="en-US" dirty="0">
              <a:latin typeface="Roboto" panose="0200000000000000000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3287397" y="522291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The cost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9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0"/>
    </mc:Choice>
    <mc:Fallback>
      <p:transition spd="slow" advTm="2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Roboto" panose="02000000000000000000"/>
              </a:rPr>
              <a:t>Students are eligible for –</a:t>
            </a:r>
          </a:p>
          <a:p>
            <a:pPr lvl="1"/>
            <a:r>
              <a:rPr lang="en-US" dirty="0">
                <a:latin typeface="Roboto" panose="02000000000000000000"/>
              </a:rPr>
              <a:t>the Federal Pell Grant</a:t>
            </a:r>
          </a:p>
          <a:p>
            <a:pPr lvl="1"/>
            <a:r>
              <a:rPr lang="en-US" dirty="0">
                <a:latin typeface="Roboto" panose="02000000000000000000"/>
              </a:rPr>
              <a:t>Stevens Grant </a:t>
            </a:r>
          </a:p>
          <a:p>
            <a:pPr lvl="1"/>
            <a:r>
              <a:rPr lang="en-US" dirty="0">
                <a:latin typeface="Roboto" panose="02000000000000000000"/>
              </a:rPr>
              <a:t>Federal Direct Loan</a:t>
            </a:r>
          </a:p>
          <a:p>
            <a:pPr lvl="1"/>
            <a:r>
              <a:rPr lang="en-US" dirty="0">
                <a:latin typeface="Roboto" panose="02000000000000000000"/>
              </a:rPr>
              <a:t>Foundation Scholarships.</a:t>
            </a:r>
          </a:p>
          <a:p>
            <a:pPr marL="0" indent="0">
              <a:buNone/>
            </a:pPr>
            <a:endParaRPr lang="en-US" dirty="0">
              <a:latin typeface="Roboto" panose="0200000000000000000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554097" y="49371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Financial aid for early enrollers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6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58"/>
    </mc:Choice>
    <mc:Fallback>
      <p:transition spd="slow" advTm="17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285875"/>
            <a:ext cx="9315450" cy="546735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>
                <a:latin typeface="Roboto"/>
              </a:rPr>
              <a:t>Must file the FAFSA</a:t>
            </a:r>
          </a:p>
          <a:p>
            <a:pPr marL="0" indent="0">
              <a:buNone/>
            </a:pPr>
            <a:endParaRPr lang="en-US" sz="3200" dirty="0" smtClean="0">
              <a:latin typeface="Roboto"/>
            </a:endParaRPr>
          </a:p>
          <a:p>
            <a:r>
              <a:rPr lang="en-US" sz="3200" dirty="0" smtClean="0">
                <a:latin typeface="Roboto"/>
              </a:rPr>
              <a:t>If Pell Grant eligible = Stevens Grant eligible</a:t>
            </a:r>
          </a:p>
          <a:p>
            <a:pPr marL="457200" lvl="1" indent="0">
              <a:buNone/>
            </a:pPr>
            <a:r>
              <a:rPr lang="en-US" sz="1800" dirty="0" smtClean="0">
                <a:latin typeface="Roboto"/>
              </a:rPr>
              <a:t>	</a:t>
            </a:r>
            <a:endParaRPr lang="en-US" sz="3600" dirty="0" smtClean="0">
              <a:latin typeface="Roboto"/>
            </a:endParaRPr>
          </a:p>
          <a:p>
            <a:r>
              <a:rPr lang="en-US" sz="3200" dirty="0" smtClean="0">
                <a:latin typeface="Roboto"/>
              </a:rPr>
              <a:t>Grant can cover completely OR reduce the cost of –</a:t>
            </a:r>
          </a:p>
          <a:p>
            <a:pPr lvl="1"/>
            <a:r>
              <a:rPr lang="en-US" sz="2800" dirty="0" smtClean="0">
                <a:latin typeface="Roboto"/>
              </a:rPr>
              <a:t>Tuition</a:t>
            </a:r>
          </a:p>
          <a:p>
            <a:pPr lvl="1"/>
            <a:r>
              <a:rPr lang="en-US" sz="2800" dirty="0" smtClean="0">
                <a:latin typeface="Roboto"/>
              </a:rPr>
              <a:t>Grant will always cover, in full, -</a:t>
            </a:r>
          </a:p>
          <a:p>
            <a:pPr lvl="2"/>
            <a:r>
              <a:rPr lang="en-US" sz="2400" dirty="0" smtClean="0">
                <a:latin typeface="Roboto"/>
              </a:rPr>
              <a:t>Textbooks</a:t>
            </a:r>
          </a:p>
          <a:p>
            <a:pPr lvl="2"/>
            <a:r>
              <a:rPr lang="en-US" sz="2400" dirty="0" smtClean="0">
                <a:latin typeface="Roboto"/>
              </a:rPr>
              <a:t>Tools </a:t>
            </a:r>
          </a:p>
          <a:p>
            <a:pPr marL="457200" lvl="1" indent="0">
              <a:buNone/>
            </a:pPr>
            <a:endParaRPr lang="en-US" dirty="0">
              <a:latin typeface="Roboto"/>
            </a:endParaRPr>
          </a:p>
          <a:p>
            <a:pPr marL="457200" lvl="1" indent="0">
              <a:buNone/>
            </a:pPr>
            <a:endParaRPr lang="en-US" dirty="0">
              <a:latin typeface="Roboto"/>
            </a:endParaRP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638362" y="51276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The Stevens Grant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2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64"/>
    </mc:Choice>
    <mc:Fallback>
      <p:transition spd="slow" advTm="30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boto" panose="02000000000000000000"/>
              </a:rPr>
              <a:t>Students that </a:t>
            </a:r>
            <a:r>
              <a:rPr lang="en-US" u="sng" dirty="0">
                <a:latin typeface="Roboto"/>
              </a:rPr>
              <a:t>do not </a:t>
            </a:r>
            <a:r>
              <a:rPr lang="en-US" dirty="0">
                <a:latin typeface="Roboto"/>
              </a:rPr>
              <a:t>qualify for the Stevens Grant would qualify for the Federal Direct Loan. </a:t>
            </a:r>
          </a:p>
          <a:p>
            <a:pPr lvl="1"/>
            <a:r>
              <a:rPr lang="en-US" dirty="0">
                <a:latin typeface="Roboto"/>
              </a:rPr>
              <a:t>The Federal Direct Loan will cover all of their costs for the first year.</a:t>
            </a:r>
          </a:p>
          <a:p>
            <a:pPr marL="0" indent="0">
              <a:buNone/>
            </a:pPr>
            <a:endParaRPr lang="en-US" dirty="0">
              <a:latin typeface="Roboto"/>
            </a:endParaRPr>
          </a:p>
          <a:p>
            <a:r>
              <a:rPr lang="en-US" dirty="0">
                <a:latin typeface="Roboto"/>
              </a:rPr>
              <a:t>The first step to financial aid = FAFSA!</a:t>
            </a:r>
          </a:p>
          <a:p>
            <a:pPr lvl="1"/>
            <a:r>
              <a:rPr lang="en-US" dirty="0">
                <a:latin typeface="Roboto"/>
              </a:rPr>
              <a:t>Students should complete the FAFSA between October 1 and May 1 of their Junior Year.  They can apply online at </a:t>
            </a:r>
            <a:r>
              <a:rPr lang="en-US" u="sng" dirty="0">
                <a:latin typeface="Roboto"/>
                <a:hlinkClick r:id="rId4"/>
              </a:rPr>
              <a:t>www.fafsa.ed.gov</a:t>
            </a:r>
            <a:r>
              <a:rPr lang="en-US" dirty="0">
                <a:latin typeface="Roboto"/>
              </a:rPr>
              <a:t>. </a:t>
            </a:r>
            <a:r>
              <a:rPr lang="en-US" sz="3200" dirty="0">
                <a:latin typeface="Roboto"/>
              </a:rPr>
              <a:t> </a:t>
            </a:r>
          </a:p>
          <a:p>
            <a:pPr marL="0" indent="0">
              <a:buNone/>
            </a:pPr>
            <a:endParaRPr lang="en-US" dirty="0">
              <a:latin typeface="Roboto" panose="0200000000000000000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638362" y="51276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Financial aid for early enrollers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6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02"/>
    </mc:Choice>
    <mc:Fallback>
      <p:transition spd="slow" advTm="3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666751" y="3509240"/>
            <a:ext cx="9090515" cy="2370138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/>
              </a:rPr>
              <a:t>Application Process</a:t>
            </a:r>
            <a:endParaRPr lang="en-US" sz="7200" dirty="0">
              <a:latin typeface="Roboto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4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3"/>
    </mc:Choice>
    <mc:Fallback>
      <p:transition spd="slow" advTm="1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285875"/>
            <a:ext cx="8599616" cy="53530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Roboto" panose="02000000000000000000"/>
              </a:rPr>
              <a:t>Application opens = </a:t>
            </a:r>
            <a:r>
              <a:rPr lang="en-US" sz="3200" dirty="0" smtClean="0">
                <a:latin typeface="Roboto" panose="02000000000000000000"/>
              </a:rPr>
              <a:t>mid-August 2020</a:t>
            </a:r>
            <a:endParaRPr lang="en-US" sz="3200" dirty="0">
              <a:latin typeface="Roboto" panose="02000000000000000000"/>
            </a:endParaRPr>
          </a:p>
          <a:p>
            <a:pPr marL="0" indent="0">
              <a:buNone/>
            </a:pPr>
            <a:endParaRPr lang="en-US" sz="3200" dirty="0">
              <a:latin typeface="Roboto" panose="02000000000000000000"/>
            </a:endParaRPr>
          </a:p>
          <a:p>
            <a:r>
              <a:rPr lang="en-US" sz="3200" dirty="0" smtClean="0">
                <a:latin typeface="Roboto" panose="02000000000000000000"/>
              </a:rPr>
              <a:t>Deadline to submit all materials AND complete testing (if requested) = March 1</a:t>
            </a:r>
            <a:endParaRPr lang="en-US" sz="2800" dirty="0">
              <a:latin typeface="Roboto" panose="02000000000000000000"/>
            </a:endParaRPr>
          </a:p>
          <a:p>
            <a:endParaRPr lang="en-US" sz="3200" dirty="0">
              <a:latin typeface="Roboto" panose="02000000000000000000"/>
            </a:endParaRPr>
          </a:p>
          <a:p>
            <a:pPr marL="0" indent="0">
              <a:buNone/>
            </a:pPr>
            <a:endParaRPr lang="en-US" dirty="0">
              <a:latin typeface="Roboto" panose="0200000000000000000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638362" y="522291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The early enrollment timeline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8"/>
    </mc:Choice>
    <mc:Fallback>
      <p:transition spd="slow" advTm="2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>
                <a:latin typeface="Roboto" panose="02000000000000000000"/>
              </a:rPr>
              <a:t>Online application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latin typeface="Roboto" panose="02000000000000000000"/>
              </a:rPr>
              <a:t>Fee waiver 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latin typeface="Roboto" panose="02000000000000000000"/>
              </a:rPr>
              <a:t>Reference forms 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dirty="0">
                <a:latin typeface="Roboto" panose="02000000000000000000"/>
              </a:rPr>
              <a:t>Teacher </a:t>
            </a:r>
            <a:r>
              <a:rPr lang="en-US" u="sng" dirty="0">
                <a:latin typeface="Roboto" panose="02000000000000000000"/>
              </a:rPr>
              <a:t>and</a:t>
            </a:r>
            <a:r>
              <a:rPr lang="en-US" dirty="0">
                <a:latin typeface="Roboto" panose="02000000000000000000"/>
              </a:rPr>
              <a:t> counselor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latin typeface="Roboto" panose="02000000000000000000"/>
              </a:rPr>
              <a:t>Official transcript – 2.5 GPA or higher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706497" y="49371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Admissions requirements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8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64"/>
    </mc:Choice>
    <mc:Fallback>
      <p:transition spd="slow" advTm="6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boto" panose="02000000000000000000"/>
              </a:rPr>
              <a:t>Review once </a:t>
            </a:r>
            <a:r>
              <a:rPr lang="en-US" u="sng" dirty="0">
                <a:latin typeface="Roboto" panose="02000000000000000000"/>
              </a:rPr>
              <a:t>all</a:t>
            </a:r>
            <a:r>
              <a:rPr lang="en-US" dirty="0">
                <a:latin typeface="Roboto" panose="02000000000000000000"/>
              </a:rPr>
              <a:t> items are submitted.</a:t>
            </a:r>
          </a:p>
          <a:p>
            <a:pPr lvl="1"/>
            <a:r>
              <a:rPr lang="en-US" dirty="0">
                <a:latin typeface="Roboto" panose="02000000000000000000"/>
              </a:rPr>
              <a:t>Review occurs once a week</a:t>
            </a:r>
            <a:r>
              <a:rPr lang="en-US" dirty="0" smtClean="0">
                <a:latin typeface="Roboto" panose="02000000000000000000"/>
              </a:rPr>
              <a:t>.</a:t>
            </a:r>
          </a:p>
          <a:p>
            <a:pPr lvl="1"/>
            <a:r>
              <a:rPr lang="en-US" dirty="0" smtClean="0">
                <a:latin typeface="Roboto" panose="02000000000000000000"/>
              </a:rPr>
              <a:t>Updates via email. </a:t>
            </a:r>
            <a:endParaRPr lang="en-US" dirty="0">
              <a:latin typeface="Roboto" panose="02000000000000000000"/>
            </a:endParaRPr>
          </a:p>
          <a:p>
            <a:pPr marL="457200" lvl="1" indent="0">
              <a:buNone/>
            </a:pPr>
            <a:endParaRPr lang="en-US" dirty="0">
              <a:latin typeface="Roboto" panose="02000000000000000000"/>
            </a:endParaRPr>
          </a:p>
          <a:p>
            <a:r>
              <a:rPr lang="en-US" dirty="0">
                <a:latin typeface="Roboto" panose="02000000000000000000"/>
              </a:rPr>
              <a:t>Candidates notified if testing needed.</a:t>
            </a:r>
          </a:p>
          <a:p>
            <a:pPr marL="457200" lvl="1" indent="0">
              <a:buNone/>
            </a:pPr>
            <a:endParaRPr lang="en-US" dirty="0">
              <a:latin typeface="Roboto" panose="02000000000000000000"/>
            </a:endParaRPr>
          </a:p>
          <a:p>
            <a:pPr marL="0" indent="0">
              <a:buNone/>
            </a:pPr>
            <a:endParaRPr lang="en-US" dirty="0">
              <a:latin typeface="Roboto" panose="02000000000000000000"/>
            </a:endParaRPr>
          </a:p>
          <a:p>
            <a:pPr marL="0" indent="0">
              <a:buNone/>
            </a:pPr>
            <a:endParaRPr lang="en-US" dirty="0">
              <a:latin typeface="Roboto" panose="02000000000000000000"/>
            </a:endParaRPr>
          </a:p>
          <a:p>
            <a:endParaRPr lang="en-US" dirty="0">
              <a:latin typeface="Roboto" panose="0200000000000000000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68372" y="53181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The process</a:t>
            </a:r>
            <a:endParaRPr lang="en-US" sz="3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7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14"/>
    </mc:Choice>
    <mc:Fallback>
      <p:transition spd="slow" advTm="76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571501" y="3623540"/>
            <a:ext cx="9090515" cy="2370138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/>
              </a:rPr>
              <a:t>Enrollment Decision</a:t>
            </a:r>
            <a:endParaRPr lang="en-US" sz="7200" dirty="0">
              <a:latin typeface="Roboto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0"/>
    </mc:Choice>
    <mc:Fallback>
      <p:transition spd="slow" advTm="7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Roboto"/>
              </a:rPr>
              <a:t>Offer of admission</a:t>
            </a:r>
          </a:p>
          <a:p>
            <a:pPr marL="457200" lvl="1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Denial of admission</a:t>
            </a:r>
          </a:p>
          <a:p>
            <a:pPr lvl="1"/>
            <a:r>
              <a:rPr lang="en-US" dirty="0" smtClean="0">
                <a:latin typeface="Roboto"/>
              </a:rPr>
              <a:t>Based off of GPA</a:t>
            </a:r>
          </a:p>
          <a:p>
            <a:pPr lvl="2"/>
            <a:r>
              <a:rPr lang="en-US" dirty="0" smtClean="0">
                <a:latin typeface="Roboto"/>
              </a:rPr>
              <a:t>Communicated prior to early April</a:t>
            </a:r>
          </a:p>
          <a:p>
            <a:pPr lvl="1"/>
            <a:r>
              <a:rPr lang="en-US" dirty="0" smtClean="0">
                <a:latin typeface="Roboto"/>
              </a:rPr>
              <a:t>Based off of test scores</a:t>
            </a:r>
          </a:p>
          <a:p>
            <a:pPr lvl="2"/>
            <a:r>
              <a:rPr lang="en-US" dirty="0" smtClean="0">
                <a:latin typeface="Roboto"/>
              </a:rPr>
              <a:t>Communicated in early April</a:t>
            </a:r>
          </a:p>
          <a:p>
            <a:pPr lvl="1"/>
            <a:r>
              <a:rPr lang="en-US" dirty="0" smtClean="0">
                <a:latin typeface="Roboto"/>
              </a:rPr>
              <a:t>Based off of program capacity</a:t>
            </a:r>
          </a:p>
          <a:p>
            <a:pPr lvl="2"/>
            <a:r>
              <a:rPr lang="en-US" dirty="0" smtClean="0">
                <a:latin typeface="Roboto"/>
              </a:rPr>
              <a:t>Communicated in early April</a:t>
            </a:r>
          </a:p>
          <a:p>
            <a:pPr lvl="2"/>
            <a:r>
              <a:rPr lang="en-US" dirty="0" smtClean="0">
                <a:latin typeface="Roboto"/>
              </a:rPr>
              <a:t>Other options may be available</a:t>
            </a:r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5507965" y="529331"/>
            <a:ext cx="7704454" cy="432115"/>
          </a:xfrm>
        </p:spPr>
        <p:txBody>
          <a:bodyPr/>
          <a:lstStyle/>
          <a:p>
            <a:r>
              <a:rPr lang="en-US" sz="3600" dirty="0" smtClean="0">
                <a:latin typeface="Nexa Bold" panose="02000000000000000000"/>
              </a:rPr>
              <a:t>Outcomes</a:t>
            </a:r>
            <a:endParaRPr lang="en-US" sz="3600" dirty="0">
              <a:latin typeface="Nexa Bold" panose="0200000000000000000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6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03"/>
    </mc:Choice>
    <mc:Fallback>
      <p:transition spd="slow" advTm="126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Roboto" panose="02000000000000000000"/>
              </a:rPr>
              <a:t>Obtain work/degree faster.</a:t>
            </a:r>
          </a:p>
          <a:p>
            <a:pPr marL="0" indent="0">
              <a:buNone/>
            </a:pPr>
            <a:endParaRPr lang="en-US" sz="3200" dirty="0" smtClean="0">
              <a:latin typeface="Roboto" panose="02000000000000000000"/>
            </a:endParaRPr>
          </a:p>
          <a:p>
            <a:r>
              <a:rPr lang="en-US" sz="3200" dirty="0" smtClean="0">
                <a:latin typeface="Roboto" panose="02000000000000000000"/>
              </a:rPr>
              <a:t>New/challenging/different curriculum.</a:t>
            </a:r>
          </a:p>
          <a:p>
            <a:pPr marL="0" indent="0">
              <a:buNone/>
            </a:pPr>
            <a:endParaRPr lang="en-US" sz="3200" dirty="0" smtClean="0">
              <a:latin typeface="Roboto" panose="02000000000000000000"/>
            </a:endParaRPr>
          </a:p>
          <a:p>
            <a:r>
              <a:rPr lang="en-US" sz="3200" dirty="0" smtClean="0">
                <a:latin typeface="Roboto" panose="02000000000000000000"/>
              </a:rPr>
              <a:t>Looking for a change.</a:t>
            </a:r>
            <a:endParaRPr lang="en-US" sz="3200" dirty="0">
              <a:latin typeface="Roboto" panose="0200000000000000000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638362" y="484191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Why early enrollment?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90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47"/>
    </mc:Choice>
    <mc:Fallback>
      <p:transition spd="slow" advTm="76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1698350" y="3864978"/>
            <a:ext cx="9090515" cy="2370138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 panose="02000000000000000000"/>
              </a:rPr>
              <a:t>Visiting</a:t>
            </a:r>
            <a:endParaRPr lang="en-US" sz="7200" dirty="0">
              <a:latin typeface="Roboto" panose="0200000000000000000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9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9"/>
    </mc:Choice>
    <mc:Fallback>
      <p:transition spd="slow" advTm="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285874"/>
            <a:ext cx="8599616" cy="52673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Roboto"/>
              </a:rPr>
              <a:t>Virtual tour available</a:t>
            </a:r>
          </a:p>
          <a:p>
            <a:pPr marL="0" indent="0">
              <a:buNone/>
            </a:pPr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838191" y="479636"/>
            <a:ext cx="7704454" cy="432115"/>
          </a:xfrm>
        </p:spPr>
        <p:txBody>
          <a:bodyPr/>
          <a:lstStyle/>
          <a:p>
            <a:r>
              <a:rPr lang="en-US" sz="3600" dirty="0" smtClean="0"/>
              <a:t>Get to campus!</a:t>
            </a:r>
            <a:endParaRPr lang="en-US" sz="3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05"/>
    </mc:Choice>
    <mc:Fallback>
      <p:transition spd="slow" advTm="4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24483" y="3477352"/>
            <a:ext cx="5438776" cy="1900960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 panose="02000000000000000000"/>
              </a:rPr>
              <a:t>What happens </a:t>
            </a:r>
          </a:p>
          <a:p>
            <a:pPr algn="ctr"/>
            <a:r>
              <a:rPr lang="en-US" sz="7200" dirty="0" smtClean="0">
                <a:latin typeface="Roboto" panose="02000000000000000000"/>
              </a:rPr>
              <a:t>next?</a:t>
            </a:r>
            <a:endParaRPr lang="en-US" sz="7200" dirty="0">
              <a:latin typeface="Roboto" panose="0200000000000000000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7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2"/>
    </mc:Choice>
    <mc:Fallback>
      <p:transition spd="slow" advTm="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boto" panose="02000000000000000000"/>
              </a:rPr>
              <a:t>Self reflection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Roboto" panose="02000000000000000000"/>
              </a:rPr>
              <a:t>Are you ready for this opportunity?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Roboto" panose="02000000000000000000"/>
              </a:rPr>
              <a:t>Are you ready to leave your high school a year early?</a:t>
            </a:r>
          </a:p>
          <a:p>
            <a:pPr marL="457200" lvl="1" indent="0">
              <a:buNone/>
            </a:pPr>
            <a:endParaRPr lang="en-US" dirty="0">
              <a:latin typeface="Roboto" panose="0200000000000000000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boto" panose="02000000000000000000"/>
              </a:rPr>
              <a:t>Conversation with parents/guardians</a:t>
            </a:r>
          </a:p>
          <a:p>
            <a:pPr marL="0" indent="0">
              <a:buNone/>
            </a:pPr>
            <a:endParaRPr lang="en-US" dirty="0">
              <a:latin typeface="Roboto" panose="02000000000000000000"/>
            </a:endParaRPr>
          </a:p>
          <a:p>
            <a:pPr marL="514350" indent="-514350">
              <a:buAutoNum type="arabicPeriod" startAt="3"/>
            </a:pPr>
            <a:r>
              <a:rPr lang="en-US" dirty="0">
                <a:latin typeface="Roboto" panose="02000000000000000000"/>
              </a:rPr>
              <a:t>Conversation with high school counselor</a:t>
            </a:r>
          </a:p>
          <a:p>
            <a:pPr lvl="1">
              <a:buAutoNum type="arabicPeriod"/>
            </a:pPr>
            <a:r>
              <a:rPr lang="en-US" dirty="0">
                <a:latin typeface="Roboto" panose="02000000000000000000"/>
              </a:rPr>
              <a:t>Graduation course progression</a:t>
            </a:r>
          </a:p>
          <a:p>
            <a:pPr lvl="1">
              <a:buAutoNum type="arabicPeriod"/>
            </a:pPr>
            <a:r>
              <a:rPr lang="en-US" dirty="0">
                <a:latin typeface="Roboto" panose="02000000000000000000"/>
              </a:rPr>
              <a:t>Make them </a:t>
            </a:r>
            <a:r>
              <a:rPr lang="en-US" dirty="0" smtClean="0">
                <a:latin typeface="Roboto" panose="02000000000000000000"/>
              </a:rPr>
              <a:t>aware</a:t>
            </a:r>
            <a:endParaRPr lang="en-US" dirty="0">
              <a:latin typeface="Roboto" panose="02000000000000000000"/>
            </a:endParaRPr>
          </a:p>
          <a:p>
            <a:pPr marL="0" indent="0">
              <a:buNone/>
            </a:pPr>
            <a:endParaRPr lang="en-US" dirty="0">
              <a:latin typeface="Roboto" panose="0200000000000000000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4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87"/>
    </mc:Choice>
    <mc:Fallback>
      <p:transition spd="slow" advTm="7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671845" y="2047774"/>
            <a:ext cx="9090515" cy="3647348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 panose="02000000000000000000"/>
              </a:rPr>
              <a:t>Questions?</a:t>
            </a:r>
          </a:p>
          <a:p>
            <a:pPr algn="ctr"/>
            <a:endParaRPr lang="en-US" sz="4800" dirty="0">
              <a:latin typeface="Roboto" panose="02000000000000000000"/>
            </a:endParaRPr>
          </a:p>
          <a:p>
            <a:pPr algn="ctr"/>
            <a:r>
              <a:rPr lang="en-US" sz="4800" dirty="0" smtClean="0">
                <a:latin typeface="Roboto" panose="02000000000000000000"/>
              </a:rPr>
              <a:t>Please email Megan Dancause at Dancause@stevenscollege.edu</a:t>
            </a:r>
            <a:endParaRPr lang="en-US" sz="4800" dirty="0">
              <a:latin typeface="Roboto" panose="0200000000000000000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7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42"/>
    </mc:Choice>
    <mc:Fallback>
      <p:transition spd="slow" advTm="50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" panose="02000000000000000000"/>
              </a:rPr>
              <a:t>Credit progression</a:t>
            </a:r>
          </a:p>
          <a:p>
            <a:pPr lvl="1"/>
            <a:r>
              <a:rPr lang="en-US" dirty="0" smtClean="0">
                <a:latin typeface="Roboto" panose="02000000000000000000"/>
              </a:rPr>
              <a:t>What do you need to graduate?</a:t>
            </a:r>
          </a:p>
          <a:p>
            <a:pPr marL="457200" lvl="1" indent="0">
              <a:buNone/>
            </a:pPr>
            <a:endParaRPr lang="en-US" dirty="0" smtClean="0">
              <a:latin typeface="Roboto" panose="02000000000000000000"/>
            </a:endParaRPr>
          </a:p>
          <a:p>
            <a:r>
              <a:rPr lang="en-US" dirty="0" smtClean="0">
                <a:latin typeface="Roboto" panose="02000000000000000000"/>
              </a:rPr>
              <a:t>Attitude/maturity level</a:t>
            </a:r>
          </a:p>
          <a:p>
            <a:pPr lvl="1"/>
            <a:r>
              <a:rPr lang="en-US" dirty="0" smtClean="0">
                <a:latin typeface="Roboto" panose="02000000000000000000"/>
              </a:rPr>
              <a:t>Are you ready for a change? More independence?</a:t>
            </a:r>
          </a:p>
          <a:p>
            <a:pPr marL="457200" lvl="1" indent="0">
              <a:buNone/>
            </a:pPr>
            <a:endParaRPr lang="en-US" dirty="0" smtClean="0">
              <a:latin typeface="Roboto" panose="02000000000000000000"/>
            </a:endParaRPr>
          </a:p>
          <a:p>
            <a:r>
              <a:rPr lang="en-US" dirty="0" smtClean="0">
                <a:latin typeface="Roboto" panose="02000000000000000000"/>
              </a:rPr>
              <a:t>Transportation</a:t>
            </a:r>
            <a:endParaRPr lang="en-US" dirty="0">
              <a:latin typeface="Roboto" panose="0200000000000000000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30272" y="484191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Things to consider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4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3"/>
    </mc:Choice>
    <mc:Fallback>
      <p:transition spd="slow" advTm="12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" panose="02000000000000000000"/>
              </a:rPr>
              <a:t>Financial impact</a:t>
            </a:r>
          </a:p>
          <a:p>
            <a:pPr lvl="1"/>
            <a:r>
              <a:rPr lang="en-US" dirty="0" smtClean="0">
                <a:latin typeface="Roboto" panose="02000000000000000000"/>
              </a:rPr>
              <a:t>Textbooks</a:t>
            </a:r>
          </a:p>
          <a:p>
            <a:pPr lvl="1"/>
            <a:r>
              <a:rPr lang="en-US" dirty="0" smtClean="0">
                <a:latin typeface="Roboto" panose="02000000000000000000"/>
              </a:rPr>
              <a:t>Tools</a:t>
            </a:r>
          </a:p>
          <a:p>
            <a:pPr marL="457200" lvl="1" indent="0">
              <a:buNone/>
            </a:pPr>
            <a:endParaRPr lang="en-US" dirty="0" smtClean="0">
              <a:latin typeface="Roboto" panose="02000000000000000000"/>
            </a:endParaRPr>
          </a:p>
          <a:p>
            <a:r>
              <a:rPr lang="en-US" dirty="0" smtClean="0">
                <a:latin typeface="Roboto" panose="02000000000000000000"/>
              </a:rPr>
              <a:t>Other commitments </a:t>
            </a:r>
          </a:p>
          <a:p>
            <a:pPr lvl="1"/>
            <a:r>
              <a:rPr lang="en-US" dirty="0" smtClean="0">
                <a:latin typeface="Roboto" panose="02000000000000000000"/>
              </a:rPr>
              <a:t>Athletics</a:t>
            </a:r>
          </a:p>
          <a:p>
            <a:pPr lvl="1"/>
            <a:r>
              <a:rPr lang="en-US" dirty="0" smtClean="0">
                <a:latin typeface="Roboto" panose="02000000000000000000"/>
              </a:rPr>
              <a:t>Work</a:t>
            </a:r>
            <a:endParaRPr lang="en-US" dirty="0">
              <a:latin typeface="Roboto" panose="0200000000000000000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525522" y="503241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Things to consider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8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77"/>
    </mc:Choice>
    <mc:Fallback>
      <p:transition spd="slow" advTm="135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095376" y="3318740"/>
            <a:ext cx="4000500" cy="2053360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 panose="02000000000000000000"/>
              </a:rPr>
              <a:t>Info and </a:t>
            </a:r>
          </a:p>
          <a:p>
            <a:pPr algn="ctr"/>
            <a:r>
              <a:rPr lang="en-US" sz="7200" dirty="0" smtClean="0">
                <a:latin typeface="Roboto" panose="02000000000000000000"/>
              </a:rPr>
              <a:t>Overview</a:t>
            </a:r>
            <a:endParaRPr lang="en-US" sz="7200" dirty="0">
              <a:latin typeface="Roboto" panose="0200000000000000000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3"/>
    </mc:Choice>
    <mc:Fallback>
      <p:transition spd="slow" advTm="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4356" y="1206361"/>
            <a:ext cx="8599616" cy="5393221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Roboto"/>
              </a:rPr>
              <a:t>1,300 </a:t>
            </a:r>
            <a:r>
              <a:rPr lang="en-US" sz="3600" dirty="0">
                <a:latin typeface="Roboto"/>
              </a:rPr>
              <a:t>students</a:t>
            </a:r>
          </a:p>
          <a:p>
            <a:pPr lvl="1"/>
            <a:r>
              <a:rPr lang="en-US" sz="3200" dirty="0">
                <a:latin typeface="Roboto"/>
              </a:rPr>
              <a:t>50% commuter/50% </a:t>
            </a:r>
            <a:r>
              <a:rPr lang="en-US" sz="3200" dirty="0" smtClean="0">
                <a:latin typeface="Roboto"/>
              </a:rPr>
              <a:t>residential</a:t>
            </a:r>
          </a:p>
          <a:p>
            <a:pPr marL="457200" lvl="1" indent="0">
              <a:buNone/>
            </a:pPr>
            <a:endParaRPr lang="en-US" sz="3200" dirty="0">
              <a:latin typeface="Roboto"/>
            </a:endParaRPr>
          </a:p>
          <a:p>
            <a:r>
              <a:rPr lang="en-US" sz="3600" dirty="0">
                <a:latin typeface="Roboto"/>
              </a:rPr>
              <a:t>4 campus </a:t>
            </a:r>
            <a:r>
              <a:rPr lang="en-US" sz="3600" dirty="0" smtClean="0">
                <a:latin typeface="Roboto"/>
              </a:rPr>
              <a:t>locations</a:t>
            </a:r>
          </a:p>
          <a:p>
            <a:pPr lvl="1"/>
            <a:r>
              <a:rPr lang="en-US" sz="3200" dirty="0" smtClean="0">
                <a:latin typeface="Roboto"/>
              </a:rPr>
              <a:t>Lancaster, PA </a:t>
            </a:r>
            <a:endParaRPr lang="en-US" sz="3200" dirty="0">
              <a:latin typeface="Roboto"/>
            </a:endParaRPr>
          </a:p>
          <a:p>
            <a:pPr lvl="2"/>
            <a:r>
              <a:rPr lang="en-US" sz="1800" dirty="0">
                <a:latin typeface="Roboto"/>
              </a:rPr>
              <a:t>East King Street</a:t>
            </a:r>
          </a:p>
          <a:p>
            <a:pPr lvl="2"/>
            <a:r>
              <a:rPr lang="en-US" sz="1800" dirty="0">
                <a:latin typeface="Roboto"/>
              </a:rPr>
              <a:t>East Orange Street</a:t>
            </a:r>
          </a:p>
          <a:p>
            <a:pPr lvl="2"/>
            <a:r>
              <a:rPr lang="en-US" sz="1800" dirty="0">
                <a:latin typeface="Roboto"/>
              </a:rPr>
              <a:t>Greenfield Corp Center</a:t>
            </a:r>
          </a:p>
          <a:p>
            <a:pPr lvl="2"/>
            <a:r>
              <a:rPr lang="en-US" sz="1800" dirty="0">
                <a:latin typeface="Roboto"/>
              </a:rPr>
              <a:t>Greiner Center for Advanced Manufacturing</a:t>
            </a:r>
          </a:p>
          <a:p>
            <a:endParaRPr lang="en-US" sz="3600" dirty="0">
              <a:latin typeface="Roboto"/>
            </a:endParaRPr>
          </a:p>
          <a:p>
            <a:pPr marL="0" indent="0">
              <a:buNone/>
            </a:pPr>
            <a:endParaRPr lang="en-US" sz="3600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49518" y="449818"/>
            <a:ext cx="7704454" cy="432115"/>
          </a:xfrm>
        </p:spPr>
        <p:txBody>
          <a:bodyPr/>
          <a:lstStyle/>
          <a:p>
            <a:r>
              <a:rPr lang="en-US" sz="4000" dirty="0" smtClean="0"/>
              <a:t>Campus Facts</a:t>
            </a:r>
            <a:endParaRPr lang="en-US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1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43"/>
    </mc:Choice>
    <mc:Fallback>
      <p:transition spd="slow" advTm="39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1219201" y="3890240"/>
            <a:ext cx="9090515" cy="1186585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/>
              </a:rPr>
              <a:t>What to study</a:t>
            </a:r>
            <a:endParaRPr lang="en-US" sz="7200" dirty="0">
              <a:latin typeface="Roboto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4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88"/>
    </mc:Choice>
    <mc:Fallback>
      <p:transition spd="slow" advTm="23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3672524" y="800101"/>
            <a:ext cx="4343400" cy="6057899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SzPct val="160000"/>
              <a:buFontTx/>
              <a:buBlip>
                <a:blip r:embed="rId4"/>
              </a:buBlip>
              <a:defRPr sz="28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1pPr>
            <a:lvl2pPr marL="914400" indent="-4572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8B1E41"/>
              </a:buClr>
              <a:buSzPct val="160000"/>
              <a:buFont typeface="Arial" panose="020B0604020202020204" pitchFamily="34" charset="0"/>
              <a:buChar char="•"/>
              <a:defRPr sz="24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1E41"/>
              </a:buClr>
              <a:buSzPct val="125000"/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Roboto" panose="02000000000000000000"/>
              <a:cs typeface="Tahoma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61924" y="2009776"/>
            <a:ext cx="9591676" cy="314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Automotive Technology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Collision Repair Technology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Computer Integrated Machining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Metal Casting Technology and Manufacturing Management </a:t>
            </a: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(9-month certificate)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Metals </a:t>
            </a: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Fabrication/Welding Technology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Welding Technology</a:t>
            </a:r>
            <a:endParaRPr lang="en-US" sz="2400" b="0" dirty="0">
              <a:solidFill>
                <a:schemeClr val="tx1"/>
              </a:solidFill>
              <a:latin typeface="Roboto" panose="0200000000000000000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tx1"/>
              </a:solidFill>
              <a:latin typeface="Roboto" panose="0200000000000000000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b="0" dirty="0" smtClean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547177" y="1096648"/>
            <a:ext cx="5057776" cy="4321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smtClean="0">
                <a:latin typeface="Roboto" panose="02000000000000000000"/>
              </a:rPr>
              <a:t>MAKE</a:t>
            </a:r>
            <a:endParaRPr lang="en-US" sz="4400" dirty="0">
              <a:latin typeface="Roboto" panose="0200000000000000000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7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26"/>
    </mc:Choice>
    <mc:Fallback>
      <p:transition spd="slow" advTm="2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25|28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B036ADB9E244498959CCA70901171F" ma:contentTypeVersion="17" ma:contentTypeDescription="Create a new document." ma:contentTypeScope="" ma:versionID="2590c8929c0c43e7a98e3b00681437b9">
  <xsd:schema xmlns:xsd="http://www.w3.org/2001/XMLSchema" xmlns:xs="http://www.w3.org/2001/XMLSchema" xmlns:p="http://schemas.microsoft.com/office/2006/metadata/properties" xmlns:ns2="3eae8556-8a2c-4d7c-969f-6d24194e2fd5" xmlns:ns3="152bfa0b-7b24-4264-8057-4c91ba0ac130" targetNamespace="http://schemas.microsoft.com/office/2006/metadata/properties" ma:root="true" ma:fieldsID="cb1d7a98597e91885730d4ffff81cf0e" ns2:_="" ns3:_="">
    <xsd:import namespace="3eae8556-8a2c-4d7c-969f-6d24194e2fd5"/>
    <xsd:import namespace="152bfa0b-7b24-4264-8057-4c91ba0ac1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Thumbnai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ae8556-8a2c-4d7c-969f-6d24194e2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dce2d0e-88cf-432e-9e25-10c0edd8a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Thumbnail" ma:index="22" nillable="true" ma:displayName="Thumbnail" ma:format="Thumbnail" ma:internalName="Thumbnail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bfa0b-7b24-4264-8057-4c91ba0ac13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1ffb392-282b-4f32-8571-a9f00adf319f}" ma:internalName="TaxCatchAll" ma:showField="CatchAllData" ma:web="152bfa0b-7b24-4264-8057-4c91ba0ac1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4C59A1-9DA2-4B2F-BA53-500BD31EF7CB}"/>
</file>

<file path=customXml/itemProps2.xml><?xml version="1.0" encoding="utf-8"?>
<ds:datastoreItem xmlns:ds="http://schemas.openxmlformats.org/officeDocument/2006/customXml" ds:itemID="{26ED7AF6-CF57-4B72-B0A0-5FDD1E1DEAE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</TotalTime>
  <Words>600</Words>
  <Application>Microsoft Office PowerPoint</Application>
  <PresentationFormat>Widescreen</PresentationFormat>
  <Paragraphs>198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Courier New</vt:lpstr>
      <vt:lpstr>Nexa Bold</vt:lpstr>
      <vt:lpstr>Roboto</vt:lpstr>
      <vt:lpstr>Rubik</vt:lpstr>
      <vt:lpstr>Rubik Medium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Thaddeus Stevens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Aurand, Adam</dc:creator>
  <cp:lastModifiedBy>Dancause, Megan</cp:lastModifiedBy>
  <cp:revision>155</cp:revision>
  <cp:lastPrinted>2019-10-28T20:54:04Z</cp:lastPrinted>
  <dcterms:created xsi:type="dcterms:W3CDTF">2018-03-29T14:41:28Z</dcterms:created>
  <dcterms:modified xsi:type="dcterms:W3CDTF">2020-07-21T21:15:01Z</dcterms:modified>
</cp:coreProperties>
</file>